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70" r:id="rId5"/>
    <p:sldId id="271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5" r:id="rId14"/>
    <p:sldId id="273" r:id="rId15"/>
    <p:sldId id="276" r:id="rId16"/>
    <p:sldId id="274" r:id="rId17"/>
    <p:sldId id="279" r:id="rId18"/>
    <p:sldId id="280" r:id="rId19"/>
    <p:sldId id="278" r:id="rId20"/>
    <p:sldId id="262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64" d="100"/>
          <a:sy n="64" d="100"/>
        </p:scale>
        <p:origin x="52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на Савина" userId="9ba8b44f2ed30f85" providerId="LiveId" clId="{2113ECD7-AE2A-40AD-89B5-1458FB12E72C}"/>
    <pc:docChg chg="custSel modSld">
      <pc:chgData name="Марина Савина" userId="9ba8b44f2ed30f85" providerId="LiveId" clId="{2113ECD7-AE2A-40AD-89B5-1458FB12E72C}" dt="2024-01-11T08:57:38.625" v="46" actId="20577"/>
      <pc:docMkLst>
        <pc:docMk/>
      </pc:docMkLst>
      <pc:sldChg chg="addSp modSp mod modClrScheme chgLayout">
        <pc:chgData name="Марина Савина" userId="9ba8b44f2ed30f85" providerId="LiveId" clId="{2113ECD7-AE2A-40AD-89B5-1458FB12E72C}" dt="2024-01-11T08:57:38.625" v="46" actId="20577"/>
        <pc:sldMkLst>
          <pc:docMk/>
          <pc:sldMk cId="1457236709" sldId="256"/>
        </pc:sldMkLst>
        <pc:spChg chg="mod ord">
          <ac:chgData name="Марина Савина" userId="9ba8b44f2ed30f85" providerId="LiveId" clId="{2113ECD7-AE2A-40AD-89B5-1458FB12E72C}" dt="2024-01-11T08:56:26.981" v="1" actId="27636"/>
          <ac:spMkLst>
            <pc:docMk/>
            <pc:sldMk cId="1457236709" sldId="256"/>
            <ac:spMk id="2" creationId="{F0F3640E-961A-AA7D-4935-8FAEAE301976}"/>
          </ac:spMkLst>
        </pc:spChg>
        <pc:spChg chg="add mod ord">
          <ac:chgData name="Марина Савина" userId="9ba8b44f2ed30f85" providerId="LiveId" clId="{2113ECD7-AE2A-40AD-89B5-1458FB12E72C}" dt="2024-01-11T08:57:38.625" v="46" actId="20577"/>
          <ac:spMkLst>
            <pc:docMk/>
            <pc:sldMk cId="1457236709" sldId="256"/>
            <ac:spMk id="3" creationId="{E81BDFD5-E282-C8B5-0099-3C9DFC56430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3640E-961A-AA7D-4935-8FAEAE3019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/>
              <a:t>Применение </a:t>
            </a:r>
            <a:br>
              <a:rPr lang="ru-RU" sz="4400" dirty="0"/>
            </a:br>
            <a:r>
              <a:rPr lang="ru-RU" sz="4400" dirty="0"/>
              <a:t>научно-исследовательской деятельности в вопросах ЕГЭ по биологии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1BDFD5-E282-C8B5-0099-3C9DFC5643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dirty="0"/>
              <a:t>Учитель : Савина М.П.</a:t>
            </a:r>
          </a:p>
        </p:txBody>
      </p:sp>
    </p:spTree>
    <p:extLst>
      <p:ext uri="{BB962C8B-B14F-4D97-AF65-F5344CB8AC3E}">
        <p14:creationId xmlns:p14="http://schemas.microsoft.com/office/powerpoint/2010/main" val="1457236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5.png">
            <a:extLst>
              <a:ext uri="{FF2B5EF4-FFF2-40B4-BE49-F238E27FC236}">
                <a16:creationId xmlns:a16="http://schemas.microsoft.com/office/drawing/2014/main" id="{F3D05787-1696-4E56-EC83-2EDFA25EB18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32547" y="811881"/>
            <a:ext cx="7554829" cy="47529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673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16EB174-B444-3F61-4E8F-1B096AA85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680" y="931293"/>
            <a:ext cx="8926242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Ученый провел эксперимент с клетками эпидермиса листа тюльпана.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Клетки помещались в 3%, 7% и 10% раствор поваренной соли (хлорида натрия).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Ученый зарисовал строение исходной клетки и строение клеток через две минуты от начала эксперимента.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Результаты изображены на рисунках. Какой параметр был задан экспериментатором (независимая переменная),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 какой менялся в зависимости от заданного (зависимая переменная)? Почему в ходе эксперимента изменяется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объем живой части клетки (протопласта)? Изменится ли объем живой части клетки (протопласта),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если в эксперименте вместо 10% раствора поваренной соли (хлорида натрия) использовать раствор с равной протопласту концентрацией соли? Ответ поясните.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27.png">
            <a:extLst>
              <a:ext uri="{FF2B5EF4-FFF2-40B4-BE49-F238E27FC236}">
                <a16:creationId xmlns:a16="http://schemas.microsoft.com/office/drawing/2014/main" id="{34DF4035-ABA6-CBC4-BD13-ED76B66C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98800" y="4453803"/>
            <a:ext cx="3924254" cy="205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847D4E23-4F56-B029-16D7-60D2FF6D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8775" y="2705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4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D1E57F-953D-B6D8-1260-515B3558B789}"/>
              </a:ext>
            </a:extLst>
          </p:cNvPr>
          <p:cNvSpPr txBox="1"/>
          <p:nvPr/>
        </p:nvSpPr>
        <p:spPr>
          <a:xfrm>
            <a:off x="1005840" y="1538739"/>
            <a:ext cx="8145780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Экспериментатор, используя методы генной инженерии, сконструировал несколько вариантов лизоцима, заменив некоторые аминокислоты в этом белке на серосодержащие. В результате количество </a:t>
            </a:r>
            <a:r>
              <a:rPr lang="ru-RU" sz="18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дисульфидных</a:t>
            </a: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(S-S) связей в белке увеличилось. Затем он исследовал некоторые характеристики полученных вариантов лизоцима (A-F). Результаты эксперимента представлены в таблице.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5814BBD-0228-BFE8-CE73-E98777DB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9139"/>
          </a:xfrm>
        </p:spPr>
        <p:txBody>
          <a:bodyPr/>
          <a:lstStyle/>
          <a:p>
            <a:pPr algn="ctr"/>
            <a:r>
              <a:rPr lang="ru-RU" dirty="0"/>
              <a:t>Задания линии 2</a:t>
            </a:r>
          </a:p>
        </p:txBody>
      </p:sp>
    </p:spTree>
    <p:extLst>
      <p:ext uri="{BB962C8B-B14F-4D97-AF65-F5344CB8AC3E}">
        <p14:creationId xmlns:p14="http://schemas.microsoft.com/office/powerpoint/2010/main" val="9062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7.png">
            <a:extLst>
              <a:ext uri="{FF2B5EF4-FFF2-40B4-BE49-F238E27FC236}">
                <a16:creationId xmlns:a16="http://schemas.microsoft.com/office/drawing/2014/main" id="{A9C0C562-2ED8-C95F-68B5-ED711449A68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83920" y="1026160"/>
            <a:ext cx="8077517" cy="44196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3112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FB0A96-746C-56E8-F41D-F60A252B7665}"/>
              </a:ext>
            </a:extLst>
          </p:cNvPr>
          <p:cNvSpPr txBox="1"/>
          <p:nvPr/>
        </p:nvSpPr>
        <p:spPr>
          <a:xfrm>
            <a:off x="436880" y="447040"/>
            <a:ext cx="9204960" cy="4946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Какую </a:t>
            </a:r>
            <a:r>
              <a:rPr lang="ru-RU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нулевую гипотезу* 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смог</a:t>
            </a:r>
            <a:r>
              <a:rPr lang="ru-RU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сформулировать исследователь перед постановкой эксперимента? Почему необходимо, чтобы варианты лизоцима не имели других различий в составе аминокислот, кроме количества дополнительных S-S связей? </a:t>
            </a:r>
            <a:r>
              <a:rPr lang="ru-RU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Объясните, почему результаты эксперимента могут быть недостоверными,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если известно, что для измерения температуры денатурации для вариантов лизоцима А-С использовали один прибор, а для вариантов D-F -  другой?</a:t>
            </a:r>
          </a:p>
          <a:p>
            <a:pPr>
              <a:lnSpc>
                <a:spcPct val="15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Объясните, почему в последующих экспериментах вариант лизоцима с тремя дополнительными  S-S связями не проявлял специфической ферментативной активности, изначально характерной для этого белка. </a:t>
            </a:r>
            <a:r>
              <a:rPr lang="ru-RU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Какие изменения в кодирующем лизоцим участке должны произойти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чтобы в клетке синтезировался полипептид с дополнительными S-S  связями? Ответ поясните.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0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A225F9-E9D3-357F-BBFB-36A4747026D9}"/>
              </a:ext>
            </a:extLst>
          </p:cNvPr>
          <p:cNvSpPr txBox="1"/>
          <p:nvPr/>
        </p:nvSpPr>
        <p:spPr>
          <a:xfrm>
            <a:off x="294640" y="924560"/>
            <a:ext cx="8856980" cy="485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Какая переменная в этом эксперименте будет независимой (задаваемой экспериментатором), а какая – зависимой (изменяющейся в эксперименте)?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Какие два условия должны выполняться при постановке отрицательного контроля в этом эксперименте. С какой целью необходимо осуществлять такой контроль?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Как можно объяснить полученные в эксперименте результаты, исходя из знаний о структуре полипептидов? 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Какова функция лизоцима в организмах животных и человека? Какие еще белки имеют ту же биологическую функцию?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40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5C322-834E-F244-B037-FCB86D7D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08" y="584260"/>
            <a:ext cx="8596668" cy="822960"/>
          </a:xfrm>
        </p:spPr>
        <p:txBody>
          <a:bodyPr/>
          <a:lstStyle/>
          <a:p>
            <a:r>
              <a:rPr lang="ru-RU" dirty="0"/>
              <a:t>Задания линии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F7270-6715-7E03-32E3-3A0BA1AED3E2}"/>
              </a:ext>
            </a:extLst>
          </p:cNvPr>
          <p:cNvSpPr txBox="1"/>
          <p:nvPr/>
        </p:nvSpPr>
        <p:spPr>
          <a:xfrm>
            <a:off x="121920" y="1666240"/>
            <a:ext cx="9631680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Известно, что фермент каталаза разрушает пероксид водорода. 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Экспериментатор в первую пробирку поместил кусочек сырого картофеля, а во вторую – кусочек сырого мяса. В каждую из пробирок он налил одинаковое количество пероксида водорода. 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 при этом изменилось количество пероксида в первой и во второй пробирках? Влияние света на активность пероксида водорода не учитывать.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Для каждой величины определите соответствующий характер её изменения: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70688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1) увеличилась	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2) уменьшилась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3) не изменилась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36051-5089-3D96-07DD-2664A0AC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Задания линии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47421-BE72-EFE8-BAA5-01565DA885FB}"/>
              </a:ext>
            </a:extLst>
          </p:cNvPr>
          <p:cNvSpPr txBox="1"/>
          <p:nvPr/>
        </p:nvSpPr>
        <p:spPr>
          <a:xfrm>
            <a:off x="192505" y="2351238"/>
            <a:ext cx="102509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Экспериментатор поместил куриную кость на несколько дней в 3%-</a:t>
            </a:r>
            <a:r>
              <a:rPr lang="ru-RU" sz="2400" dirty="0" err="1"/>
              <a:t>ный</a:t>
            </a:r>
            <a:r>
              <a:rPr lang="ru-RU" sz="2400" dirty="0"/>
              <a:t> раствор соляной кислоты. Как изменилось количество белков и солей кальция в кости за это время? Для каждой величины определите соответствующий характер её изменения: 1) увеличилась Запишите в таблицу выбранные цифры для каждой величины. Цифры в ответе могут повторяться. 2) уменьшилась 3) не изменилась</a:t>
            </a:r>
          </a:p>
          <a:p>
            <a:endParaRPr lang="ru-RU" sz="2400" dirty="0"/>
          </a:p>
          <a:p>
            <a:r>
              <a:rPr lang="ru-RU" sz="2400" dirty="0"/>
              <a:t> Количество белков                                    Количество солей кальция</a:t>
            </a:r>
          </a:p>
        </p:txBody>
      </p:sp>
    </p:spTree>
    <p:extLst>
      <p:ext uri="{BB962C8B-B14F-4D97-AF65-F5344CB8AC3E}">
        <p14:creationId xmlns:p14="http://schemas.microsoft.com/office/powerpoint/2010/main" val="392804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04831-57FF-39F1-3BD5-86266B4E8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Задания линии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784C0-FC25-B978-E9CA-384C9E007FE6}"/>
              </a:ext>
            </a:extLst>
          </p:cNvPr>
          <p:cNvSpPr txBox="1"/>
          <p:nvPr/>
        </p:nvSpPr>
        <p:spPr>
          <a:xfrm>
            <a:off x="421104" y="2430379"/>
            <a:ext cx="9805737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Квашение  - это способ консервирования, основанный на молочнокислом брожении. </a:t>
            </a:r>
            <a:r>
              <a:rPr lang="ru-RU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Альтернативными методами сохранения овощей или фруктов является консервирование с использованием поваренной соли (засаливание) и высушивание до содержания влаги 4-14%. На чем основан консервирующий эффект описанных методов? Ответ поясните.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ru-RU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63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3F56F-090C-16F3-31B8-19835B5A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747"/>
          </a:xfrm>
        </p:spPr>
        <p:txBody>
          <a:bodyPr/>
          <a:lstStyle/>
          <a:p>
            <a:r>
              <a:rPr lang="ru-RU" dirty="0"/>
              <a:t>Темы исследовательских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AB8A2-83F6-6CD4-44B0-C04D7F8F8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95663"/>
            <a:ext cx="9444789" cy="546233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Наблюдение процесса выделения кислорода на свету аквариумными растениями</a:t>
            </a:r>
          </a:p>
          <a:p>
            <a:r>
              <a:rPr lang="ru-RU" dirty="0"/>
              <a:t>Изучение роли рыхления для дыхания корней</a:t>
            </a:r>
          </a:p>
          <a:p>
            <a:r>
              <a:rPr lang="ru-RU" dirty="0"/>
              <a:t>Обнаружение неорганических и органических веществ в растении </a:t>
            </a:r>
          </a:p>
          <a:p>
            <a:r>
              <a:rPr lang="ru-RU" dirty="0"/>
              <a:t>Выявление передвижения воды и минеральных веществ по древесине</a:t>
            </a:r>
          </a:p>
          <a:p>
            <a:r>
              <a:rPr lang="ru-RU" dirty="0"/>
              <a:t>Определение условий прорастания семян </a:t>
            </a:r>
          </a:p>
          <a:p>
            <a:r>
              <a:rPr lang="ru-RU" dirty="0"/>
              <a:t>Изучение способов дыхания у животных</a:t>
            </a:r>
          </a:p>
          <a:p>
            <a:r>
              <a:rPr lang="ru-RU" dirty="0"/>
              <a:t>Исследование свойств кости</a:t>
            </a:r>
          </a:p>
          <a:p>
            <a:r>
              <a:rPr lang="ru-RU" dirty="0"/>
              <a:t>Изучение влияния статической и динамической нагрузки на утомление мышц</a:t>
            </a:r>
          </a:p>
          <a:p>
            <a:r>
              <a:rPr lang="ru-RU" dirty="0"/>
              <a:t>Определение частоты дыхания. Влияние различных факторов на частоту дыхания </a:t>
            </a:r>
          </a:p>
          <a:p>
            <a:r>
              <a:rPr lang="ru-RU" dirty="0"/>
              <a:t> Способы сохранения витаминов в пищевых продуктах</a:t>
            </a:r>
          </a:p>
          <a:p>
            <a:r>
              <a:rPr lang="ru-RU" dirty="0"/>
              <a:t>Использование различных методов при изучении биологических объектов</a:t>
            </a:r>
          </a:p>
          <a:p>
            <a:r>
              <a:rPr lang="ru-RU" dirty="0"/>
              <a:t> Изучении биологических объектов В зависимости от содержания опыта 23 Изучение каталитической активности ферментов (на примере амилазы или каталазы)</a:t>
            </a:r>
          </a:p>
          <a:p>
            <a:r>
              <a:rPr lang="ru-RU" dirty="0"/>
              <a:t> Влияние света на рост и развитие черенков колеуса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938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2B1FEE-A24D-5B2B-1C76-0055CBBE74A8}"/>
              </a:ext>
            </a:extLst>
          </p:cNvPr>
          <p:cNvSpPr txBox="1"/>
          <p:nvPr/>
        </p:nvSpPr>
        <p:spPr>
          <a:xfrm>
            <a:off x="455864" y="190440"/>
            <a:ext cx="8434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Sitka Subheading Semibold" pitchFamily="2" charset="0"/>
              </a:rPr>
              <a:t>Федеральный государственный образовательный стандарт по биологии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Sitka Subheading Semibold" pitchFamily="2" charset="0"/>
              </a:rPr>
              <a:t>предполагает формирование у школьников навыков исследовательской и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Sitka Subheading Semibold" pitchFamily="2" charset="0"/>
              </a:rPr>
              <a:t>проектной деятельности:</a:t>
            </a:r>
          </a:p>
          <a:p>
            <a:pPr algn="l"/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ACF4D8C9-2381-7F95-A843-5E6CAC1C33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43500" y="1235194"/>
            <a:ext cx="4292600" cy="447675"/>
          </a:xfrm>
        </p:spPr>
        <p:txBody>
          <a:bodyPr/>
          <a:lstStyle/>
          <a:p>
            <a:r>
              <a:rPr lang="ru-RU" dirty="0"/>
              <a:t>На углубленном уровне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F05F34D0-E37A-665E-43CE-E95C9EA8671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83761" y="1757681"/>
            <a:ext cx="6431279" cy="5100320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ru-RU" sz="8000" b="0" i="0" dirty="0">
                <a:solidFill>
                  <a:srgbClr val="1A1A1A"/>
                </a:solidFill>
                <a:effectLst/>
                <a:latin typeface="YS Text"/>
              </a:rPr>
              <a:t>овладение:</a:t>
            </a:r>
          </a:p>
          <a:p>
            <a:pPr algn="l"/>
            <a:r>
              <a:rPr lang="ru-RU" sz="8000" b="0" i="0" dirty="0">
                <a:solidFill>
                  <a:srgbClr val="1A1A1A"/>
                </a:solidFill>
                <a:effectLst/>
                <a:latin typeface="YS Text"/>
              </a:rPr>
              <a:t>умениями исследовать и анализировать биологические объекты и системы, объяснять закономерности биологических процессов и явлений, прогнозировать последствия значимых биологических исследований;</a:t>
            </a:r>
          </a:p>
          <a:p>
            <a:pPr algn="l"/>
            <a:r>
              <a:rPr lang="ru-RU" sz="8000" b="0" i="0" dirty="0">
                <a:solidFill>
                  <a:srgbClr val="1A1A1A"/>
                </a:solidFill>
                <a:effectLst/>
                <a:latin typeface="YS Text"/>
              </a:rPr>
              <a:t> умениями выдвигать гипотезы на основе знаний об основополагающих биологических закономерностях и законах, о происхождении и сущности жизни, глобальных изменениях в биосфере и проверять выдвинутые гипотезы экспериментальными средствами, формулируя цель исследования;</a:t>
            </a:r>
          </a:p>
          <a:p>
            <a:pPr algn="l"/>
            <a:r>
              <a:rPr lang="ru-RU" sz="8000" b="0" i="0" dirty="0">
                <a:solidFill>
                  <a:srgbClr val="1A1A1A"/>
                </a:solidFill>
                <a:effectLst/>
                <a:latin typeface="YS Text"/>
              </a:rPr>
              <a:t> методами самостоятельной постановки биологических экспериментов, описания, анализа и оценки достоверности полученного результата. На внедрение этих требований ориентировано поэтапное изменение ЕГЭ</a:t>
            </a: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97C0A93-803B-1ED2-214E-753FC6340C7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9232" y="1333500"/>
            <a:ext cx="3802731" cy="457200"/>
          </a:xfrm>
        </p:spPr>
        <p:txBody>
          <a:bodyPr>
            <a:normAutofit/>
          </a:bodyPr>
          <a:lstStyle/>
          <a:p>
            <a:r>
              <a:rPr lang="ru-RU" dirty="0"/>
              <a:t>На базовом уровне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6D27CD0-CF49-A8CB-2F44-1A1E7075741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1120" y="1910080"/>
            <a:ext cx="4200843" cy="4131945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ru-RU" sz="8000" b="0" i="0" dirty="0">
                <a:solidFill>
                  <a:srgbClr val="1A1A1A"/>
                </a:solidFill>
                <a:effectLst/>
                <a:latin typeface="YS Text"/>
              </a:rPr>
              <a:t>овладение:</a:t>
            </a:r>
          </a:p>
          <a:p>
            <a:pPr algn="l"/>
            <a:r>
              <a:rPr lang="ru-RU" sz="8000" b="0" i="0" dirty="0">
                <a:solidFill>
                  <a:srgbClr val="1A1A1A"/>
                </a:solidFill>
                <a:effectLst/>
                <a:latin typeface="YS Text"/>
              </a:rPr>
              <a:t> основными методами научного познания, используемыми при биологических исследованиях живых объектов и экосистем: описание, измерение, проведение наблюдений; выявление и оценка антропогенных изменений в природе;</a:t>
            </a:r>
          </a:p>
          <a:p>
            <a:pPr algn="l"/>
            <a:r>
              <a:rPr lang="ru-RU" sz="8000" b="0" i="0" dirty="0">
                <a:solidFill>
                  <a:srgbClr val="1A1A1A"/>
                </a:solidFill>
                <a:effectLst/>
                <a:latin typeface="YS Text"/>
              </a:rPr>
              <a:t> умениями объяснять результаты биологических экспериментов, решать элементарные биологические задачи;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59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B1402A-1B5F-6D47-9FB3-369A2B03E3DE}"/>
              </a:ext>
            </a:extLst>
          </p:cNvPr>
          <p:cNvSpPr txBox="1"/>
          <p:nvPr/>
        </p:nvSpPr>
        <p:spPr>
          <a:xfrm>
            <a:off x="324853" y="1028343"/>
            <a:ext cx="877703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entury Schoolbook" panose="02040604050505020304" pitchFamily="18" charset="0"/>
              </a:rPr>
              <a:t>В связи с изменениями в КИМ ЕГЭ с 2023 рекомендуется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70C0"/>
              </a:solidFill>
              <a:effectLst/>
              <a:latin typeface="Century Schoolbook" panose="020406040505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entury Schoolbook" panose="02040604050505020304" pitchFamily="18" charset="0"/>
              </a:rPr>
              <a:t>О</a:t>
            </a:r>
            <a:r>
              <a:rPr lang="ru-RU" sz="240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братить внимание на формирование средствами предмета биологии метапредметных результатов, в частности базовых исследовательских действий, например формирование научного типа мышления, владение исследовательской терминологией, а также ключевыми понятиями и важнейшими научными методами. </a:t>
            </a:r>
            <a:endParaRPr lang="ru-RU" sz="2400" dirty="0">
              <a:effectLst/>
            </a:endParaRPr>
          </a:p>
          <a:p>
            <a:endParaRPr lang="ru-RU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70C0"/>
              </a:solidFill>
              <a:effectLst/>
              <a:latin typeface="Century Schoolbook" panose="020406040505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70C0"/>
              </a:solidFill>
              <a:effectLst/>
              <a:latin typeface="Century Schoolbook" panose="020406040505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9180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80FA652-8924-DD42-8F9A-0BFA0266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Применение </a:t>
            </a:r>
            <a:br>
              <a:rPr lang="ru-RU" sz="2800" dirty="0"/>
            </a:br>
            <a:r>
              <a:rPr lang="ru-RU" sz="2800" dirty="0"/>
              <a:t>научно-исследовательской деятельности в вопросах ЕГЭ по биологии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591AA5-75A0-98FF-ACCF-6FABF0105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Применение научно-исследовательской деятельности является важнейшим методом и специфическим средством обучения биологии.</a:t>
            </a:r>
          </a:p>
          <a:p>
            <a:r>
              <a:rPr lang="ru-RU" dirty="0"/>
              <a:t>Знакомит учеников не только с явлениями, процессами, закономерностями  явлений и процессов, но и методами биологической науки, что в последствии проверяется на мониторингах внутреннего и внешнего анализа знаний школьников.(ВПР,ОГЭ,ЕГЭ,</a:t>
            </a:r>
            <a:r>
              <a:rPr lang="en-US" dirty="0"/>
              <a:t>PISA,TIMMS)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85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2E904C-553A-CB6C-546A-0915C3162EC6}"/>
              </a:ext>
            </a:extLst>
          </p:cNvPr>
          <p:cNvSpPr txBox="1"/>
          <p:nvPr/>
        </p:nvSpPr>
        <p:spPr>
          <a:xfrm>
            <a:off x="944880" y="234245"/>
            <a:ext cx="879334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  <a:p>
            <a:pPr algn="ctr"/>
            <a:r>
              <a:rPr lang="ru-RU" dirty="0">
                <a:solidFill>
                  <a:srgbClr val="1A1A1A"/>
                </a:solidFill>
                <a:latin typeface="YS Text"/>
              </a:rPr>
              <a:t>З</a:t>
            </a: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адания на анализ хода и результатов</a:t>
            </a:r>
          </a:p>
          <a:p>
            <a:pPr algn="ctr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эксперимента</a:t>
            </a:r>
          </a:p>
          <a:p>
            <a:pPr algn="l"/>
            <a:endParaRPr lang="ru-RU" dirty="0">
              <a:solidFill>
                <a:srgbClr val="1A1A1A"/>
              </a:solidFill>
              <a:latin typeface="YS Text"/>
            </a:endParaRPr>
          </a:p>
          <a:p>
            <a:pPr algn="l"/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 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аданий  №23-24 части 2</a:t>
            </a:r>
          </a:p>
          <a:p>
            <a:pPr algn="l"/>
            <a:endParaRPr lang="ru-RU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Зависимая переменная  Независимая переменная</a:t>
            </a:r>
          </a:p>
          <a:p>
            <a:pPr algn="l"/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Нулевая гипотеза   Отрицательный контроль</a:t>
            </a:r>
          </a:p>
          <a:p>
            <a:pPr algn="l"/>
            <a:endParaRPr lang="ru-RU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части 1</a:t>
            </a:r>
          </a:p>
          <a:p>
            <a:pPr algn="l"/>
            <a:endParaRPr lang="ru-RU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эксперимента, выявление закономерностей,</a:t>
            </a:r>
          </a:p>
          <a:p>
            <a:pPr algn="l"/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причинно-следственной связи.</a:t>
            </a:r>
          </a:p>
          <a:p>
            <a:pPr algn="l"/>
            <a:endParaRPr lang="ru-RU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  <a:p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86700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7F185A4-D997-BF90-0F7D-044410E4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Опыты Сакса</a:t>
            </a:r>
          </a:p>
        </p:txBody>
      </p:sp>
      <p:pic>
        <p:nvPicPr>
          <p:cNvPr id="5" name="image59.png">
            <a:extLst>
              <a:ext uri="{FF2B5EF4-FFF2-40B4-BE49-F238E27FC236}">
                <a16:creationId xmlns:a16="http://schemas.microsoft.com/office/drawing/2014/main" id="{A97FCDCE-BC3D-4DC2-E964-03CC2BB819C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5023" y="2180908"/>
            <a:ext cx="4685137" cy="3848099"/>
          </a:xfrm>
          <a:prstGeom prst="rect">
            <a:avLst/>
          </a:prstGeom>
          <a:ln/>
        </p:spPr>
      </p:pic>
      <p:pic>
        <p:nvPicPr>
          <p:cNvPr id="6" name="image51.png">
            <a:extLst>
              <a:ext uri="{FF2B5EF4-FFF2-40B4-BE49-F238E27FC236}">
                <a16:creationId xmlns:a16="http://schemas.microsoft.com/office/drawing/2014/main" id="{0C6E15B1-C659-13E6-516C-C4E45D893F8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267960" y="2439036"/>
            <a:ext cx="4685137" cy="358997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8442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0CE83-4952-D106-48EB-49EE6403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Опыты Сакса</a:t>
            </a:r>
          </a:p>
        </p:txBody>
      </p:sp>
      <p:pic>
        <p:nvPicPr>
          <p:cNvPr id="4" name="image44.png">
            <a:extLst>
              <a:ext uri="{FF2B5EF4-FFF2-40B4-BE49-F238E27FC236}">
                <a16:creationId xmlns:a16="http://schemas.microsoft.com/office/drawing/2014/main" id="{6DAD2764-5017-21AD-B108-D99003235E6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5021" y="2160588"/>
            <a:ext cx="5181996" cy="388143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381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9D2AD-912A-6366-347B-FEBFB726C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Задания линии 2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DC004-18E1-B0E9-D98A-0313AD45DC26}"/>
              </a:ext>
            </a:extLst>
          </p:cNvPr>
          <p:cNvSpPr txBox="1"/>
          <p:nvPr/>
        </p:nvSpPr>
        <p:spPr>
          <a:xfrm>
            <a:off x="108284" y="2375751"/>
            <a:ext cx="9041731" cy="268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Скорость фотосинтеза зависит от факторов, среди которых выделяют свет, концентрацию углекислого газа, воду, температуру.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Почему эти факторы являются лимитирующими для реакций фотосинтеза?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6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0902B-1AB9-8CD9-9286-007330FB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Задания линии 2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608910-FB5C-4CB5-E7FD-C2F964C3AE73}"/>
              </a:ext>
            </a:extLst>
          </p:cNvPr>
          <p:cNvSpPr txBox="1"/>
          <p:nvPr/>
        </p:nvSpPr>
        <p:spPr>
          <a:xfrm>
            <a:off x="924559" y="1930400"/>
            <a:ext cx="82254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Экспериментатор решил изучить процесс фотосинтеза. Он взял ветку растения с листьями. 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Лист № 1 он поместил в герметичную колбу, концентрация углекислого газа в которой была в 10 раз выше по сравнению с атмосферой, лист № 2 находился в естественных условиях. Через три дня экспериментатор измерил количество крахмала в листьях. </a:t>
            </a:r>
            <a:r>
              <a:rPr lang="ru-RU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Какой параметр был задан экспериментатором 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(независимая переменная), а </a:t>
            </a:r>
            <a:r>
              <a:rPr lang="ru-RU" sz="1800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какой параметр менялся в зависимости от заданного 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(зависимая переменная)? В каком из листьев крахмала будет меньше? Ответ поясните. Почему через три дня концентрация кислорода в колбе значительно возрастет?</a:t>
            </a: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image45.png">
            <a:extLst>
              <a:ext uri="{FF2B5EF4-FFF2-40B4-BE49-F238E27FC236}">
                <a16:creationId xmlns:a16="http://schemas.microsoft.com/office/drawing/2014/main" id="{FA4FC73A-B317-4C98-5E23-E1F5716E143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74900" y="4978400"/>
            <a:ext cx="5935980" cy="16002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00688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CCCEE2-C647-6004-D628-EBC915D7C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Задания линии 2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0D71CF-6327-A27C-5D3C-BA9DA9C81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91" y="1331578"/>
            <a:ext cx="989736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Ученый провел эксперимент с растением. Для этого он поместил растение в герметичный сосуд</a:t>
            </a:r>
            <a:r>
              <a:rPr lang="ru-RU" altLang="ru-RU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(с фиксированным количеством углекислого газа).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 течение продолжительного времени он измерял количество вырабатываемого кислорода при различном освещении.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Результаты эксперимента приведены в таблице. Какой параметр был задан экспериментатором 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независимая переменная),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 какой параметр менялся в зависимости от заданного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(зависимая переменная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)? В результате какого процесса выделяется кислород?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При какой минимальной интенсивности освещения экспериментатор зафиксировал максимальную продуктивность растения?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Ответ поясните. Почему при дальнейшем увеличении освещенности продуктивность растения не изменяется?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image48.png">
            <a:extLst>
              <a:ext uri="{FF2B5EF4-FFF2-40B4-BE49-F238E27FC236}">
                <a16:creationId xmlns:a16="http://schemas.microsoft.com/office/drawing/2014/main" id="{34EDC3DA-E5EE-BFF6-82B5-0BAA210FC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4978400"/>
            <a:ext cx="5930419" cy="14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CFBA4C49-E448-2B83-E349-8A2B327F7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92" y="39001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2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C6B755-67EA-7859-E9FF-2C1093A1872D}"/>
              </a:ext>
            </a:extLst>
          </p:cNvPr>
          <p:cNvSpPr txBox="1"/>
          <p:nvPr/>
        </p:nvSpPr>
        <p:spPr>
          <a:xfrm>
            <a:off x="553346" y="298259"/>
            <a:ext cx="9505053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Ученым был проведен эксперимент с водным растением элодеей. В три конические воронки помещались по 10 одинаковых веточек этого растения.</a:t>
            </a:r>
            <a:r>
              <a:rPr lang="ru-RU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Воронки погружались на дно трех аквариумов, поверх воронок устанавливались пробирки с водой, как показано на рисунке. Каждый аквариум освещался в течение 1 ч светом определенной длины волны (420 нм, 550 нм и 670 нм), после чего измерялся уровень воды в пробирках. Результаты приведены в таблице. Какой параметр был задан экспериментатором 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(независимая переменная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), а какой параметр менялся в зависимости от заданного (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зависимая переменная)? 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Какая длина световой волны оптимальна для фотосинтеза у элодеи? Ответ поясните, </a:t>
            </a:r>
            <a:r>
              <a:rPr lang="ru-RU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опираясь на результаты эксперимента.</a:t>
            </a:r>
            <a:endParaRPr lang="ru-RU" sz="1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4384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710</TotalTime>
  <Words>1322</Words>
  <Application>Microsoft Office PowerPoint</Application>
  <PresentationFormat>Широкоэкранный</PresentationFormat>
  <Paragraphs>103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Century Schoolbook</vt:lpstr>
      <vt:lpstr>Sitka Subheading Semibold</vt:lpstr>
      <vt:lpstr>Times New Roman</vt:lpstr>
      <vt:lpstr>Trebuchet MS</vt:lpstr>
      <vt:lpstr>Wingdings 3</vt:lpstr>
      <vt:lpstr>YS Text</vt:lpstr>
      <vt:lpstr>Аспект</vt:lpstr>
      <vt:lpstr>Применение  научно-исследовательской деятельности в вопросах ЕГЭ по биологии</vt:lpstr>
      <vt:lpstr>Презентация PowerPoint</vt:lpstr>
      <vt:lpstr>Презентация PowerPoint</vt:lpstr>
      <vt:lpstr>Опыты Сакса</vt:lpstr>
      <vt:lpstr>Опыты Сакса</vt:lpstr>
      <vt:lpstr>Задания линии 2  </vt:lpstr>
      <vt:lpstr>Задания линии 2 </vt:lpstr>
      <vt:lpstr>Задания линии 2</vt:lpstr>
      <vt:lpstr>Презентация PowerPoint</vt:lpstr>
      <vt:lpstr>Презентация PowerPoint</vt:lpstr>
      <vt:lpstr>Презентация PowerPoint</vt:lpstr>
      <vt:lpstr>Задания линии 2</vt:lpstr>
      <vt:lpstr>Презентация PowerPoint</vt:lpstr>
      <vt:lpstr>Презентация PowerPoint</vt:lpstr>
      <vt:lpstr>Презентация PowerPoint</vt:lpstr>
      <vt:lpstr>Задания линии 1</vt:lpstr>
      <vt:lpstr>              Задания линии 1</vt:lpstr>
      <vt:lpstr>Задания линии 2</vt:lpstr>
      <vt:lpstr>Темы исследовательских работ</vt:lpstr>
      <vt:lpstr>Презентация PowerPoint</vt:lpstr>
      <vt:lpstr>Применение  научно-исследовательской деятельности в вопросах ЕГЭ по биологии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 научно-исследовательской деятельности в вопросах ЕГЭ по биологии</dc:title>
  <dc:creator>Марина Савина</dc:creator>
  <cp:lastModifiedBy>Марина Савина</cp:lastModifiedBy>
  <cp:revision>5</cp:revision>
  <dcterms:created xsi:type="dcterms:W3CDTF">2024-01-10T14:46:04Z</dcterms:created>
  <dcterms:modified xsi:type="dcterms:W3CDTF">2024-01-11T08:57:50Z</dcterms:modified>
</cp:coreProperties>
</file>